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578" r:id="rId5"/>
    <p:sldId id="561" r:id="rId6"/>
    <p:sldId id="562" r:id="rId7"/>
    <p:sldId id="563" r:id="rId8"/>
    <p:sldId id="579" r:id="rId9"/>
    <p:sldId id="564" r:id="rId10"/>
    <p:sldId id="565" r:id="rId11"/>
    <p:sldId id="566" r:id="rId12"/>
    <p:sldId id="583" r:id="rId13"/>
    <p:sldId id="584" r:id="rId14"/>
    <p:sldId id="586" r:id="rId15"/>
    <p:sldId id="585" r:id="rId16"/>
    <p:sldId id="587" r:id="rId17"/>
    <p:sldId id="588" r:id="rId18"/>
    <p:sldId id="572" r:id="rId19"/>
    <p:sldId id="577" r:id="rId20"/>
    <p:sldId id="581" r:id="rId21"/>
    <p:sldId id="589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Proleon" initials="CP" lastIdx="1" clrIdx="0">
    <p:extLst>
      <p:ext uri="{19B8F6BF-5375-455C-9EA6-DF929625EA0E}">
        <p15:presenceInfo xmlns:p15="http://schemas.microsoft.com/office/powerpoint/2012/main" userId="b428e1decb79dd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204C"/>
    <a:srgbClr val="C41D4D"/>
    <a:srgbClr val="BD7953"/>
    <a:srgbClr val="CB9A7A"/>
    <a:srgbClr val="F2EBD9"/>
    <a:srgbClr val="FFFEF0"/>
    <a:srgbClr val="731448"/>
    <a:srgbClr val="F3ECD8"/>
    <a:srgbClr val="0C88C1"/>
    <a:srgbClr val="C31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BF0A28-39E0-46A3-B322-3185E122E65E}" v="143" dt="2023-07-26T18:06:41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1" autoAdjust="0"/>
    <p:restoredTop sz="94364" autoAdjust="0"/>
  </p:normalViewPr>
  <p:slideViewPr>
    <p:cSldViewPr snapToGrid="0" snapToObjects="1">
      <p:cViewPr varScale="1">
        <p:scale>
          <a:sx n="85" d="100"/>
          <a:sy n="85" d="100"/>
        </p:scale>
        <p:origin x="3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9140F5E-EA0D-8648-9533-1AA0A4B3A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A1CBFE-84B4-E74C-AB51-14A96CE331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96F47-AA95-9D48-8A1D-1E0C38E6A5BF}" type="datetimeFigureOut">
              <a:rPr lang="es-ES_tradnl" smtClean="0"/>
              <a:t>15/10/2024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BC65172-0614-ED4F-A279-6FA01E46BC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FED7A2-2515-9646-95B9-E6AC865E54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95D48-4B9B-D140-A5E2-A4F10C92992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206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21:01:53.8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21:01:56.32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4746F-106C-4D19-829A-56EC02F3F7F6}" type="datetimeFigureOut">
              <a:rPr lang="es-PE" smtClean="0"/>
              <a:t>15/10/2024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7DF45-6672-407C-B61A-2A22A9B580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202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6A510A-C0C0-485F-8681-72DC092968DB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7920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E7031-8F26-4174-8F54-33153BBA3CE1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8171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0F0C-799E-4939-8883-531F7894A199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856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os almacenados 6">
            <a:extLst>
              <a:ext uri="{FF2B5EF4-FFF2-40B4-BE49-F238E27FC236}">
                <a16:creationId xmlns:a16="http://schemas.microsoft.com/office/drawing/2014/main" id="{DED513DC-4DE3-D24D-BCAD-D48D257091F3}"/>
              </a:ext>
            </a:extLst>
          </p:cNvPr>
          <p:cNvSpPr/>
          <p:nvPr userDrawn="1"/>
        </p:nvSpPr>
        <p:spPr>
          <a:xfrm rot="10800000">
            <a:off x="5230175" y="1600200"/>
            <a:ext cx="6642737" cy="3451860"/>
          </a:xfrm>
          <a:prstGeom prst="flowChartOnlineStorage">
            <a:avLst/>
          </a:prstGeom>
          <a:solidFill>
            <a:srgbClr val="A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F12F2-7AF2-4748-8CE7-426BA6D6F484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454" y="1851660"/>
            <a:ext cx="4537710" cy="157734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s-MX" dirty="0"/>
              <a:t>Haz clic para modificar el estilo de título del patrón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20CEC64-B695-B946-813E-BADA15109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8200" y="1029014"/>
            <a:ext cx="4719641" cy="47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8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6DD15-82A0-D74B-9EBA-652F5441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2071B3-207C-1E4F-BAE7-59DFC09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A75B4-99B7-4F12-A72F-41EBFDA94834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49059-A320-7047-9C87-8EEA2DCC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5E04D42-C1AB-BC43-A1F1-36156561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107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E43CE-DC1D-43D6-A545-5B372253DEB4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Rectángulo 10">
            <a:extLst>
              <a:ext uri="{FF2B5EF4-FFF2-40B4-BE49-F238E27FC236}">
                <a16:creationId xmlns:a16="http://schemas.microsoft.com/office/drawing/2014/main" id="{B8239E9D-8B8C-DA41-858C-98442968D0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080" y="1239846"/>
            <a:ext cx="11485840" cy="107867"/>
          </a:xfrm>
          <a:prstGeom prst="rect">
            <a:avLst/>
          </a:prstGeom>
          <a:solidFill>
            <a:srgbClr val="C00000"/>
          </a:solidFill>
          <a:ln w="3175" cap="rnd" algn="ctr">
            <a:solidFill>
              <a:srgbClr val="FF0066"/>
            </a:solidFill>
            <a:prstDash val="sysDot"/>
            <a:round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419" altLang="es-419" sz="2400">
              <a:solidFill>
                <a:srgbClr val="000044"/>
              </a:solidFill>
              <a:latin typeface="Arial Narrow" panose="020B0606020202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78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86090-EC95-41BF-A0E5-4E50A2C4F872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97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E70F-CA85-4D62-A2DD-38223ABE8506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5999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9FC16-DBED-4C95-8A36-54537840A13A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89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8EEF-2187-4CBC-8179-81748E299A4C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45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C221A-9E99-4129-97F7-FB164FD370EC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711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AD73A-18D8-4924-B97B-E23C2B1683FC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612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CE2CF-7BFC-4CB7-BE84-C7D3CA998893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95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D6A510A-C0C0-485F-8681-72DC092968DB}" type="datetime1">
              <a:rPr lang="es-ES_tradnl" smtClean="0"/>
              <a:t>15/10/2024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AE6BFE09-96D3-064E-A2AF-DA1492418C4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60020" y="116205"/>
            <a:ext cx="691816" cy="8324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B74185-479F-3248-B15F-6DCA4603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77" b="91975" l="10000" r="90000">
                        <a14:foregroundMark x1="71667" y1="70988" x2="71667" y2="70988"/>
                        <a14:foregroundMark x1="52778" y1="83951" x2="52778" y2="83951"/>
                        <a14:foregroundMark x1="31944" y1="73868" x2="31944" y2="73868"/>
                        <a14:foregroundMark x1="47778" y1="87860" x2="47778" y2="87860"/>
                        <a14:foregroundMark x1="37500" y1="86214" x2="37500" y2="86214"/>
                        <a14:foregroundMark x1="59722" y1="85802" x2="59722" y2="85802"/>
                        <a14:foregroundMark x1="56528" y1="87037" x2="56528" y2="87037"/>
                        <a14:foregroundMark x1="42083" y1="85802" x2="42083" y2="85802"/>
                        <a14:foregroundMark x1="53333" y1="87449" x2="53333" y2="87449"/>
                        <a14:foregroundMark x1="54722" y1="86831" x2="54722" y2="86831"/>
                        <a14:backgroundMark x1="49861" y1="78189" x2="49861" y2="78189"/>
                        <a14:backgroundMark x1="66667" y1="60905" x2="66667" y2="60905"/>
                        <a14:backgroundMark x1="42361" y1="16049" x2="42361" y2="16049"/>
                        <a14:backgroundMark x1="54444" y1="15226" x2="54444" y2="15226"/>
                        <a14:backgroundMark x1="33472" y1="63169" x2="33472" y2="63169"/>
                        <a14:backgroundMark x1="40556" y1="12963" x2="40556" y2="12963"/>
                        <a14:backgroundMark x1="43194" y1="14609" x2="43194" y2="14609"/>
                        <a14:backgroundMark x1="43194" y1="14609" x2="43194" y2="14609"/>
                        <a14:backgroundMark x1="43194" y1="14609" x2="43194" y2="14609"/>
                        <a14:backgroundMark x1="40278" y1="16049" x2="40278" y2="16049"/>
                        <a14:backgroundMark x1="40278" y1="16049" x2="40278" y2="16049"/>
                        <a14:backgroundMark x1="40278" y1="16049" x2="40278" y2="16049"/>
                        <a14:backgroundMark x1="36944" y1="23251" x2="36944" y2="23251"/>
                        <a14:backgroundMark x1="36944" y1="23251" x2="36944" y2="23251"/>
                        <a14:backgroundMark x1="36944" y1="23251" x2="36944" y2="23251"/>
                        <a14:backgroundMark x1="36944" y1="23251" x2="36944" y2="23251"/>
                        <a14:backgroundMark x1="39583" y1="17284" x2="36944" y2="22840"/>
                        <a14:backgroundMark x1="36250" y1="24074" x2="35417" y2="29424"/>
                        <a14:backgroundMark x1="53889" y1="16872" x2="59722" y2="18313"/>
                        <a14:backgroundMark x1="59583" y1="25926" x2="60833" y2="30041"/>
                        <a14:backgroundMark x1="59722" y1="40329" x2="58056" y2="47119"/>
                        <a14:backgroundMark x1="56250" y1="53292" x2="54861" y2="48765"/>
                        <a14:backgroundMark x1="51528" y1="52469" x2="49028" y2="51646"/>
                        <a14:backgroundMark x1="49861" y1="56379" x2="49028" y2="58848"/>
                        <a14:backgroundMark x1="46250" y1="54321" x2="43194" y2="52058"/>
                        <a14:backgroundMark x1="41111" y1="56379" x2="38333" y2="47942"/>
                        <a14:backgroundMark x1="38056" y1="46502" x2="35694" y2="36626"/>
                        <a14:backgroundMark x1="24167" y1="57819" x2="37500" y2="66049"/>
                        <a14:backgroundMark x1="38472" y1="71399" x2="49306" y2="80247"/>
                        <a14:backgroundMark x1="42639" y1="65432" x2="42639" y2="65432"/>
                        <a14:backgroundMark x1="62371" y1="64504" x2="62371" y2="645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30" r="17551"/>
          <a:stretch/>
        </p:blipFill>
        <p:spPr>
          <a:xfrm>
            <a:off x="11109960" y="-14287"/>
            <a:ext cx="1070610" cy="9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7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82" r:id="rId1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9BB355C3-64A1-B84F-9CDE-A9C5BDF731B4}"/>
                  </a:ext>
                </a:extLst>
              </p14:cNvPr>
              <p14:cNvContentPartPr/>
              <p14:nvPr/>
            </p14:nvContentPartPr>
            <p14:xfrm>
              <a:off x="3701160" y="3984608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9BB355C3-64A1-B84F-9CDE-A9C5BDF731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520" y="3876608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AA97277-E29A-B848-A139-63F625D96EA9}"/>
                  </a:ext>
                </a:extLst>
              </p14:cNvPr>
              <p14:cNvContentPartPr/>
              <p14:nvPr/>
            </p14:nvContentPartPr>
            <p14:xfrm>
              <a:off x="4097160" y="5280608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EAA97277-E29A-B848-A139-63F625D96E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9160" y="5172968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2 Rectángulo">
            <a:extLst>
              <a:ext uri="{FF2B5EF4-FFF2-40B4-BE49-F238E27FC236}">
                <a16:creationId xmlns:a16="http://schemas.microsoft.com/office/drawing/2014/main" id="{9F16C052-8515-9E49-8B9E-51ACDC34EE33}"/>
              </a:ext>
            </a:extLst>
          </p:cNvPr>
          <p:cNvSpPr/>
          <p:nvPr/>
        </p:nvSpPr>
        <p:spPr>
          <a:xfrm>
            <a:off x="6635503" y="3414191"/>
            <a:ext cx="4515939" cy="400099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lvl="0" algn="ctr"/>
            <a:r>
              <a:rPr lang="es-PE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Profesor: Jesús Alvarado Huayhuaz</a:t>
            </a:r>
          </a:p>
        </p:txBody>
      </p:sp>
      <p:sp>
        <p:nvSpPr>
          <p:cNvPr id="8" name="4 Rectángulo redondeado">
            <a:extLst>
              <a:ext uri="{FF2B5EF4-FFF2-40B4-BE49-F238E27FC236}">
                <a16:creationId xmlns:a16="http://schemas.microsoft.com/office/drawing/2014/main" id="{E1A64A94-2414-2846-BF84-D6B4E07D92CF}"/>
              </a:ext>
            </a:extLst>
          </p:cNvPr>
          <p:cNvSpPr/>
          <p:nvPr/>
        </p:nvSpPr>
        <p:spPr>
          <a:xfrm>
            <a:off x="6614938" y="2456563"/>
            <a:ext cx="4536504" cy="720080"/>
          </a:xfrm>
          <a:prstGeom prst="round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es-419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FÍSICA GENERAL</a:t>
            </a:r>
            <a:endParaRPr lang="es-P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3 Rectángulo">
            <a:extLst>
              <a:ext uri="{FF2B5EF4-FFF2-40B4-BE49-F238E27FC236}">
                <a16:creationId xmlns:a16="http://schemas.microsoft.com/office/drawing/2014/main" id="{FDA15248-0847-B44E-93F4-F7CE5576B236}"/>
              </a:ext>
            </a:extLst>
          </p:cNvPr>
          <p:cNvSpPr/>
          <p:nvPr/>
        </p:nvSpPr>
        <p:spPr>
          <a:xfrm>
            <a:off x="7757936" y="2003649"/>
            <a:ext cx="2271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ASIGNATURA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686BCFAD-F67B-4948-B68F-4B0F1EF78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670" y="5608183"/>
            <a:ext cx="2520280" cy="10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7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3400" dirty="0">
                <a:solidFill>
                  <a:srgbClr val="FF0000"/>
                </a:solidFill>
                <a:latin typeface="+mj-lt"/>
              </a:rPr>
              <a:t>Octubre</a:t>
            </a:r>
            <a:r>
              <a:rPr lang="en-GB" sz="3400" b="0" dirty="0">
                <a:solidFill>
                  <a:srgbClr val="FF0000"/>
                </a:solidFill>
                <a:latin typeface="+mj-lt"/>
              </a:rPr>
              <a:t> 2024</a:t>
            </a:r>
          </a:p>
          <a:p>
            <a:pPr algn="ctr">
              <a:lnSpc>
                <a:spcPct val="7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dirty="0" err="1">
                <a:solidFill>
                  <a:srgbClr val="FF0000"/>
                </a:solidFill>
                <a:latin typeface="+mj-lt"/>
              </a:rPr>
              <a:t>Sesión</a:t>
            </a:r>
            <a:r>
              <a:rPr lang="en-GB" sz="3400" dirty="0">
                <a:solidFill>
                  <a:srgbClr val="FF0000"/>
                </a:solidFill>
                <a:latin typeface="+mj-lt"/>
              </a:rPr>
              <a:t> 10</a:t>
            </a:r>
            <a:endParaRPr lang="en-GB" sz="3400" b="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03F2ACC-8883-44EF-A56D-88DD49ED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821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C8B160-0222-4ED9-AF9B-763A2BD68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100" y="1470477"/>
            <a:ext cx="10083066" cy="1958524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s-ES" sz="4000" b="1" dirty="0"/>
              <a:t>El comportamiento de un objeto en rotación </a:t>
            </a:r>
            <a:r>
              <a:rPr lang="es-ES" sz="4800" b="1" dirty="0">
                <a:solidFill>
                  <a:srgbClr val="FF0000"/>
                </a:solidFill>
              </a:rPr>
              <a:t>SÍ</a:t>
            </a:r>
            <a:r>
              <a:rPr lang="es-ES" sz="4000" b="1" dirty="0"/>
              <a:t> depende de la distribución de su masa, de su forma y también del eje de giro. </a:t>
            </a:r>
            <a:endParaRPr lang="es-PE" sz="4000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D1B360-09D2-4041-A0AB-9EEE7EA7C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10</a:t>
            </a:fld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936DDC-F9C9-4F55-AC42-F6F656A8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3923528"/>
            <a:ext cx="3882310" cy="2184310"/>
          </a:xfrm>
          <a:prstGeom prst="rect">
            <a:avLst/>
          </a:prstGeom>
        </p:spPr>
      </p:pic>
      <p:pic>
        <p:nvPicPr>
          <p:cNvPr id="3076" name="Picture 4" descr="Bailarina rodopiante — Foto © felixtm #5739707">
            <a:extLst>
              <a:ext uri="{FF2B5EF4-FFF2-40B4-BE49-F238E27FC236}">
                <a16:creationId xmlns:a16="http://schemas.microsoft.com/office/drawing/2014/main" id="{B78694D3-E5F3-4FDB-9D9A-6338850B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373" y="3689949"/>
            <a:ext cx="2126531" cy="305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uego tradicional de la peonza. El Trompo">
            <a:extLst>
              <a:ext uri="{FF2B5EF4-FFF2-40B4-BE49-F238E27FC236}">
                <a16:creationId xmlns:a16="http://schemas.microsoft.com/office/drawing/2014/main" id="{E36356F0-1284-49D7-989F-C72BEB54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44" y="4196209"/>
            <a:ext cx="3942056" cy="181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19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DFAD2-BBF6-4F59-BF41-0BA179456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97" y="2006353"/>
            <a:ext cx="7641890" cy="4023360"/>
          </a:xfrm>
        </p:spPr>
        <p:txBody>
          <a:bodyPr>
            <a:normAutofit fontScale="92500" lnSpcReduction="20000"/>
          </a:bodyPr>
          <a:lstStyle/>
          <a:p>
            <a:r>
              <a:rPr lang="es-ES" sz="3900" b="1" dirty="0">
                <a:latin typeface="Calibri" panose="020F0502020204030204" pitchFamily="34" charset="0"/>
                <a:cs typeface="Calibri" panose="020F0502020204030204" pitchFamily="34" charset="0"/>
              </a:rPr>
              <a:t>El momento de inercia es la medida de resistencia de un cuerpo a modificar su movimiento de rotación respecto de un eje.</a:t>
            </a:r>
          </a:p>
          <a:p>
            <a:endParaRPr lang="es-E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3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momento de inercia depende de:</a:t>
            </a:r>
          </a:p>
          <a:p>
            <a:r>
              <a:rPr lang="es-ES" sz="3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masa.</a:t>
            </a:r>
          </a:p>
          <a:p>
            <a:r>
              <a:rPr lang="es-ES" sz="3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distancia del centro de masa al giro.</a:t>
            </a:r>
            <a:endParaRPr lang="es-PE" sz="38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9B0034-A419-4E9C-A8C1-BD3279D11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11</a:t>
            </a:fld>
            <a:endParaRPr lang="es-ES_tradnl"/>
          </a:p>
        </p:txBody>
      </p:sp>
      <p:pic>
        <p:nvPicPr>
          <p:cNvPr id="2050" name="Picture 2" descr="Dinamica Rotacional - Inés Cedeño - Física">
            <a:extLst>
              <a:ext uri="{FF2B5EF4-FFF2-40B4-BE49-F238E27FC236}">
                <a16:creationId xmlns:a16="http://schemas.microsoft.com/office/drawing/2014/main" id="{346462B0-F062-4264-A6DB-F282BCF042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48" y="3309837"/>
            <a:ext cx="3454352" cy="326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F94A350-F87D-4F52-AD48-CC03BDB668C1}"/>
              </a:ext>
            </a:extLst>
          </p:cNvPr>
          <p:cNvSpPr txBox="1">
            <a:spLocks/>
          </p:cNvSpPr>
          <p:nvPr/>
        </p:nvSpPr>
        <p:spPr>
          <a:xfrm>
            <a:off x="2551758" y="503830"/>
            <a:ext cx="6485710" cy="661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cap="none" dirty="0">
                <a:solidFill>
                  <a:srgbClr val="C41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 de inercia</a:t>
            </a:r>
            <a:endParaRPr lang="es-PE" b="1" cap="none" dirty="0">
              <a:solidFill>
                <a:srgbClr val="C41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8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3095A5-5C37-4F87-8619-8BE19FB5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12</a:t>
            </a:fld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3393810-8FFF-423F-89C4-7C8AFDE3327E}"/>
              </a:ext>
            </a:extLst>
          </p:cNvPr>
          <p:cNvSpPr txBox="1"/>
          <p:nvPr/>
        </p:nvSpPr>
        <p:spPr>
          <a:xfrm>
            <a:off x="590051" y="1643096"/>
            <a:ext cx="9494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b="1" dirty="0">
                <a:solidFill>
                  <a:srgbClr val="0070C0"/>
                </a:solidFill>
              </a:rPr>
              <a:t>Momento de inercia de un cilindro o disco homogéneo que rota sobre su eje principal</a:t>
            </a:r>
            <a:endParaRPr lang="es-PE" sz="3200" b="1" dirty="0">
              <a:solidFill>
                <a:srgbClr val="0070C0"/>
              </a:solidFill>
            </a:endParaRPr>
          </a:p>
        </p:txBody>
      </p:sp>
      <p:pic>
        <p:nvPicPr>
          <p:cNvPr id="3074" name="Picture 2" descr="Cilindro">
            <a:extLst>
              <a:ext uri="{FF2B5EF4-FFF2-40B4-BE49-F238E27FC236}">
                <a16:creationId xmlns:a16="http://schemas.microsoft.com/office/drawing/2014/main" id="{B57A7DA6-FADC-4B9A-BD63-6D4AE7134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207" y="3348902"/>
            <a:ext cx="2810524" cy="281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neda real brasileña sobre una mesa de madera | Foto Premium">
            <a:extLst>
              <a:ext uri="{FF2B5EF4-FFF2-40B4-BE49-F238E27FC236}">
                <a16:creationId xmlns:a16="http://schemas.microsoft.com/office/drawing/2014/main" id="{51FE6B58-B294-4D77-A212-41AB9C5F5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8" y="3546593"/>
            <a:ext cx="3423082" cy="228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D612B66-8030-4901-8916-182E938618E2}"/>
                  </a:ext>
                </a:extLst>
              </p:cNvPr>
              <p:cNvSpPr txBox="1"/>
              <p:nvPr/>
            </p:nvSpPr>
            <p:spPr>
              <a:xfrm flipH="1">
                <a:off x="1153360" y="3403070"/>
                <a:ext cx="2810524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s-PE" sz="4000" b="1" dirty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s-ES" sz="4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s-ES" sz="4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PE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D612B66-8030-4901-8916-182E93861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53360" y="3403070"/>
                <a:ext cx="2810524" cy="886205"/>
              </a:xfrm>
              <a:prstGeom prst="rect">
                <a:avLst/>
              </a:prstGeom>
              <a:blipFill>
                <a:blip r:embed="rId4"/>
                <a:stretch>
                  <a:fillRect t="-1370" b="-1917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673AC00B-F4F9-4E32-9972-0D55F8DD3F12}"/>
                  </a:ext>
                </a:extLst>
              </p:cNvPr>
              <p:cNvSpPr/>
              <p:nvPr/>
            </p:nvSpPr>
            <p:spPr>
              <a:xfrm>
                <a:off x="1010343" y="4588855"/>
                <a:ext cx="185448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dirty="0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ES" sz="32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3200" b="1" i="0" dirty="0" smtClean="0">
                          <a:latin typeface="Cambria Math" panose="02040503050406030204" pitchFamily="18" charset="0"/>
                        </a:rPr>
                        <m:t>𝐌𝐚𝐬𝐚</m:t>
                      </m:r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673AC00B-F4F9-4E32-9972-0D55F8DD3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" y="4588855"/>
                <a:ext cx="185448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6B275CD-3F2C-42A6-9C5B-E6C6EEF55473}"/>
                  </a:ext>
                </a:extLst>
              </p:cNvPr>
              <p:cNvSpPr/>
              <p:nvPr/>
            </p:nvSpPr>
            <p:spPr>
              <a:xfrm>
                <a:off x="971871" y="5315381"/>
                <a:ext cx="18929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s-ES" sz="32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3200" b="1" i="0" dirty="0" smtClean="0">
                          <a:latin typeface="Cambria Math" panose="02040503050406030204" pitchFamily="18" charset="0"/>
                        </a:rPr>
                        <m:t>𝐑𝐚𝐝𝐢𝐨</m:t>
                      </m:r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6B275CD-3F2C-42A6-9C5B-E6C6EEF55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1" y="5315381"/>
                <a:ext cx="189295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81D9029-16B8-45E9-8999-FCFE7B25236E}"/>
              </a:ext>
            </a:extLst>
          </p:cNvPr>
          <p:cNvCxnSpPr/>
          <p:nvPr/>
        </p:nvCxnSpPr>
        <p:spPr>
          <a:xfrm>
            <a:off x="6498454" y="2985117"/>
            <a:ext cx="0" cy="10031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D389345-4DAD-4F90-BDFD-42F8E62C2B7D}"/>
              </a:ext>
            </a:extLst>
          </p:cNvPr>
          <p:cNvCxnSpPr>
            <a:cxnSpLocks/>
          </p:cNvCxnSpPr>
          <p:nvPr/>
        </p:nvCxnSpPr>
        <p:spPr>
          <a:xfrm>
            <a:off x="6498454" y="5757926"/>
            <a:ext cx="0" cy="10031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4F5AA76-260F-4AE2-9694-AB3ED6B66351}"/>
              </a:ext>
            </a:extLst>
          </p:cNvPr>
          <p:cNvSpPr/>
          <p:nvPr/>
        </p:nvSpPr>
        <p:spPr>
          <a:xfrm>
            <a:off x="5869665" y="2579455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b="1" dirty="0">
                <a:solidFill>
                  <a:srgbClr val="FF0000"/>
                </a:solidFill>
              </a:rPr>
              <a:t>eje principal </a:t>
            </a:r>
            <a:endParaRPr lang="es-PE" dirty="0">
              <a:solidFill>
                <a:srgbClr val="FF0000"/>
              </a:solidFill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FF69D8D-1775-4CF1-B8A9-66330BE9D5F4}"/>
              </a:ext>
            </a:extLst>
          </p:cNvPr>
          <p:cNvCxnSpPr/>
          <p:nvPr/>
        </p:nvCxnSpPr>
        <p:spPr>
          <a:xfrm>
            <a:off x="8949155" y="4024623"/>
            <a:ext cx="0" cy="10031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B2F0A6B-D6A4-4D63-844B-F458C871C3AA}"/>
              </a:ext>
            </a:extLst>
          </p:cNvPr>
          <p:cNvCxnSpPr>
            <a:cxnSpLocks/>
          </p:cNvCxnSpPr>
          <p:nvPr/>
        </p:nvCxnSpPr>
        <p:spPr>
          <a:xfrm>
            <a:off x="8984201" y="5805354"/>
            <a:ext cx="0" cy="10031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13785CB-5559-4A13-9CD9-882AF060C6C8}"/>
              </a:ext>
            </a:extLst>
          </p:cNvPr>
          <p:cNvSpPr/>
          <p:nvPr/>
        </p:nvSpPr>
        <p:spPr>
          <a:xfrm>
            <a:off x="8320366" y="3618961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b="1" dirty="0">
                <a:solidFill>
                  <a:srgbClr val="FF0000"/>
                </a:solidFill>
              </a:rPr>
              <a:t>eje principal </a:t>
            </a:r>
            <a:endParaRPr lang="es-P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35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C9A3C2-BB7D-4656-95D0-E6AD09C5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13</a:t>
            </a:fld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BB02E7-F87F-4269-9C42-E6A3DF48D4D1}"/>
              </a:ext>
            </a:extLst>
          </p:cNvPr>
          <p:cNvSpPr txBox="1"/>
          <p:nvPr/>
        </p:nvSpPr>
        <p:spPr>
          <a:xfrm>
            <a:off x="1173248" y="581825"/>
            <a:ext cx="23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altLang="es-PE" sz="3200" b="1" dirty="0">
                <a:solidFill>
                  <a:srgbClr val="C00000"/>
                </a:solidFill>
                <a:cs typeface="Arial" panose="020B0604020202020204" pitchFamily="34" charset="0"/>
              </a:rPr>
              <a:t>Ejemplo 2</a:t>
            </a:r>
            <a:r>
              <a:rPr lang="es-PE" altLang="es-PE" sz="2800" b="1" dirty="0">
                <a:solidFill>
                  <a:srgbClr val="C00000"/>
                </a:solidFill>
                <a:cs typeface="Arial" panose="020B0604020202020204" pitchFamily="34" charset="0"/>
              </a:rPr>
              <a:t>:</a:t>
            </a:r>
            <a:endParaRPr lang="es-PE" sz="2800" b="1" dirty="0">
              <a:solidFill>
                <a:srgbClr val="C0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2B3899E-65DF-44D1-83F8-9F5B6B58E441}"/>
              </a:ext>
            </a:extLst>
          </p:cNvPr>
          <p:cNvSpPr/>
          <p:nvPr/>
        </p:nvSpPr>
        <p:spPr>
          <a:xfrm>
            <a:off x="684976" y="1748727"/>
            <a:ext cx="80240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800" b="1" spc="-4" dirty="0">
                <a:latin typeface="Calibri"/>
                <a:cs typeface="Calibri"/>
              </a:rPr>
              <a:t>H</a:t>
            </a:r>
            <a:r>
              <a:rPr lang="es-PE" sz="2800" b="1" spc="-9" dirty="0">
                <a:latin typeface="Calibri"/>
                <a:cs typeface="Calibri"/>
              </a:rPr>
              <a:t>allar el momento de inercia de un cilindro homogéneo de 30 cm de radio que rota sobre su eje principal y cuya masa es 12 kg.</a:t>
            </a:r>
            <a:endParaRPr lang="es-P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37AAA5E-2B75-46B3-8F5F-8D8183B23C7C}"/>
                  </a:ext>
                </a:extLst>
              </p:cNvPr>
              <p:cNvSpPr txBox="1"/>
              <p:nvPr/>
            </p:nvSpPr>
            <p:spPr>
              <a:xfrm flipH="1">
                <a:off x="1153360" y="3403070"/>
                <a:ext cx="2810524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PE" sz="40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s-ES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P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37AAA5E-2B75-46B3-8F5F-8D8183B2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53360" y="3403070"/>
                <a:ext cx="2810524" cy="886205"/>
              </a:xfrm>
              <a:prstGeom prst="rect">
                <a:avLst/>
              </a:prstGeom>
              <a:blipFill>
                <a:blip r:embed="rId2"/>
                <a:stretch>
                  <a:fillRect t="-3425" b="-1712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9893152-29DD-4D66-AB11-D0DE1E13CBC7}"/>
                  </a:ext>
                </a:extLst>
              </p:cNvPr>
              <p:cNvSpPr txBox="1"/>
              <p:nvPr/>
            </p:nvSpPr>
            <p:spPr>
              <a:xfrm flipH="1">
                <a:off x="1046828" y="4415124"/>
                <a:ext cx="4377428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PE" sz="40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s-PE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s-ES" sz="4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s-ES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4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0.30</m:t>
                            </m:r>
                          </m:e>
                        </m:d>
                      </m:e>
                      <m:sup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P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9893152-29DD-4D66-AB11-D0DE1E13C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46828" y="4415124"/>
                <a:ext cx="4377428" cy="886205"/>
              </a:xfrm>
              <a:prstGeom prst="rect">
                <a:avLst/>
              </a:prstGeom>
              <a:blipFill>
                <a:blip r:embed="rId3"/>
                <a:stretch>
                  <a:fillRect t="-3425" b="-1712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D66E531-DD2C-4C2F-9E00-F0CA40996E69}"/>
                  </a:ext>
                </a:extLst>
              </p:cNvPr>
              <p:cNvSpPr txBox="1"/>
              <p:nvPr/>
            </p:nvSpPr>
            <p:spPr>
              <a:xfrm flipH="1">
                <a:off x="1046827" y="5427178"/>
                <a:ext cx="372048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s-PE" sz="4000" b="1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r>
                      <a:rPr lang="es-E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s-E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es-E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kg</m:t>
                    </m:r>
                    <m:r>
                      <m:rPr>
                        <m:nor/>
                      </m:rPr>
                      <a:rPr lang="es-E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s-E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s-ES" sz="4000" b="1" i="0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s-PE" sz="2400" b="1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D66E531-DD2C-4C2F-9E00-F0CA40996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46827" y="5427178"/>
                <a:ext cx="3720481" cy="615553"/>
              </a:xfrm>
              <a:prstGeom prst="rect">
                <a:avLst/>
              </a:prstGeom>
              <a:blipFill>
                <a:blip r:embed="rId4"/>
                <a:stretch>
                  <a:fillRect t="-24752" b="-4950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4419BEB-2539-4E34-B59C-A89D2D829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39" y="3133722"/>
            <a:ext cx="3281039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63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74114-B8A9-40BA-BCFD-1D4E1D03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14</a:t>
            </a:fld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3C7493-3D87-41DB-8A4A-241984DBF542}"/>
              </a:ext>
            </a:extLst>
          </p:cNvPr>
          <p:cNvSpPr txBox="1"/>
          <p:nvPr/>
        </p:nvSpPr>
        <p:spPr>
          <a:xfrm>
            <a:off x="798477" y="692932"/>
            <a:ext cx="2131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altLang="es-PE" sz="2800" b="1" dirty="0">
                <a:solidFill>
                  <a:srgbClr val="FF0000"/>
                </a:solidFill>
                <a:cs typeface="Arial" panose="020B0604020202020204" pitchFamily="34" charset="0"/>
              </a:rPr>
              <a:t>Actividad 2:</a:t>
            </a:r>
            <a:endParaRPr lang="es-PE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6E8C94AC-174C-41FB-A006-C7438CB7AA83}"/>
                  </a:ext>
                </a:extLst>
              </p:cNvPr>
              <p:cNvSpPr/>
              <p:nvPr/>
            </p:nvSpPr>
            <p:spPr>
              <a:xfrm>
                <a:off x="798476" y="1715583"/>
                <a:ext cx="807031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2800" b="1" spc="-4" dirty="0">
                    <a:latin typeface="Calibri"/>
                    <a:cs typeface="Calibri"/>
                  </a:rPr>
                  <a:t>H</a:t>
                </a:r>
                <a:r>
                  <a:rPr lang="es-PE" sz="2800" b="1" spc="-9" dirty="0">
                    <a:latin typeface="Calibri"/>
                    <a:cs typeface="Calibri"/>
                  </a:rPr>
                  <a:t>allar la masa de un cilindro homogéneo cuyo momento de inercia con respecto a su eje principal es de </a:t>
                </a:r>
                <a14:m>
                  <m:oMath xmlns:m="http://schemas.openxmlformats.org/officeDocument/2006/math">
                    <m:r>
                      <a:rPr lang="es-ES" sz="2800" b="1" i="1" dirty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s-ES" sz="28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2800" b="1" i="1" dirty="0" smtClean="0">
                        <a:latin typeface="Cambria Math" panose="02040503050406030204" pitchFamily="18" charset="0"/>
                      </a:rPr>
                      <m:t>𝟒𝟖</m:t>
                    </m:r>
                    <m:r>
                      <a:rPr lang="es-ES" sz="28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sz="2800" b="1" dirty="0">
                        <a:latin typeface="Cambria Math" panose="02040503050406030204" pitchFamily="18" charset="0"/>
                      </a:rPr>
                      <m:t>kg</m:t>
                    </m:r>
                    <m:r>
                      <m:rPr>
                        <m:nor/>
                      </m:rPr>
                      <a:rPr lang="es-ES" sz="2800" b="1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s-ES" sz="2800" b="1" dirty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s-ES" sz="2800" b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sz="2800" b="1" i="1" baseline="30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800" b="1" spc="-9" dirty="0">
                    <a:latin typeface="Calibri"/>
                    <a:cs typeface="Calibri"/>
                  </a:rPr>
                  <a:t>y tiene de 90 cm de radio.</a:t>
                </a:r>
                <a:endParaRPr lang="es-PE" sz="2800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6E8C94AC-174C-41FB-A006-C7438CB7A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76" y="1715583"/>
                <a:ext cx="8070315" cy="1384995"/>
              </a:xfrm>
              <a:prstGeom prst="rect">
                <a:avLst/>
              </a:prstGeom>
              <a:blipFill>
                <a:blip r:embed="rId2"/>
                <a:stretch>
                  <a:fillRect l="-1586" t="-3947" r="-1888" b="-1140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cono cilindro png imágenes | PNGWing">
            <a:extLst>
              <a:ext uri="{FF2B5EF4-FFF2-40B4-BE49-F238E27FC236}">
                <a16:creationId xmlns:a16="http://schemas.microsoft.com/office/drawing/2014/main" id="{0A455901-2ACF-4953-AA1B-1D6C63D3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7561"/>
            <a:ext cx="3316295" cy="331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36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740B03-B582-40F7-AFAA-3138411E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15</a:t>
            </a:fld>
            <a:endParaRPr lang="es-ES_tradnl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427CB2EC-F43B-4169-9615-D76FD6D79770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855385-B284-EA4F-9974-7221177F7666}" type="slidenum">
              <a:rPr lang="es-ES_tradnl" smtClean="0"/>
              <a:pPr/>
              <a:t>15</a:t>
            </a:fld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0018F93-8811-40DA-829F-A64BA44A0CDD}"/>
              </a:ext>
            </a:extLst>
          </p:cNvPr>
          <p:cNvSpPr txBox="1"/>
          <p:nvPr/>
        </p:nvSpPr>
        <p:spPr>
          <a:xfrm>
            <a:off x="590051" y="1643096"/>
            <a:ext cx="9344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b="1" dirty="0">
                <a:solidFill>
                  <a:srgbClr val="0070C0"/>
                </a:solidFill>
              </a:rPr>
              <a:t>Momento de inercia de una esfera sólida homogénea</a:t>
            </a:r>
            <a:endParaRPr lang="es-PE" sz="3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6FF6528-95DF-41CA-8DF1-27F3BCC2387C}"/>
                  </a:ext>
                </a:extLst>
              </p:cNvPr>
              <p:cNvSpPr txBox="1"/>
              <p:nvPr/>
            </p:nvSpPr>
            <p:spPr>
              <a:xfrm flipH="1">
                <a:off x="1153360" y="3403070"/>
                <a:ext cx="2810524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s-PE" sz="4000" b="1" dirty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s-ES" sz="4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s-ES" sz="4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s-ES" sz="4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PE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6FF6528-95DF-41CA-8DF1-27F3BCC23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53360" y="3403070"/>
                <a:ext cx="2810524" cy="886205"/>
              </a:xfrm>
              <a:prstGeom prst="rect">
                <a:avLst/>
              </a:prstGeom>
              <a:blipFill>
                <a:blip r:embed="rId2"/>
                <a:stretch>
                  <a:fillRect t="-1370" b="-1917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9BEF6241-3C9E-4FFA-9B74-EEC93612623D}"/>
                  </a:ext>
                </a:extLst>
              </p:cNvPr>
              <p:cNvSpPr/>
              <p:nvPr/>
            </p:nvSpPr>
            <p:spPr>
              <a:xfrm>
                <a:off x="1010343" y="4588855"/>
                <a:ext cx="185448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dirty="0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ES" sz="32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3200" b="1" i="0" dirty="0" smtClean="0">
                          <a:latin typeface="Cambria Math" panose="02040503050406030204" pitchFamily="18" charset="0"/>
                        </a:rPr>
                        <m:t>𝐌𝐚𝐬𝐚</m:t>
                      </m:r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9BEF6241-3C9E-4FFA-9B74-EEC936126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" y="4588855"/>
                <a:ext cx="185448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CC9801BD-9A8E-41CF-BA37-666F21D87AD8}"/>
                  </a:ext>
                </a:extLst>
              </p:cNvPr>
              <p:cNvSpPr/>
              <p:nvPr/>
            </p:nvSpPr>
            <p:spPr>
              <a:xfrm>
                <a:off x="971871" y="5315381"/>
                <a:ext cx="18929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s-ES" sz="3200" b="1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3200" b="1" i="0" dirty="0" smtClean="0">
                          <a:latin typeface="Cambria Math" panose="02040503050406030204" pitchFamily="18" charset="0"/>
                        </a:rPr>
                        <m:t>𝐑𝐚𝐝𝐢𝐨</m:t>
                      </m:r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CC9801BD-9A8E-41CF-BA37-666F21D87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1" y="5315381"/>
                <a:ext cx="189295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Bola vectorial realista brillante esfera 3d bola aislada figura geométrica  de la esfera redonda | Vector Premium">
            <a:extLst>
              <a:ext uri="{FF2B5EF4-FFF2-40B4-BE49-F238E27FC236}">
                <a16:creationId xmlns:a16="http://schemas.microsoft.com/office/drawing/2014/main" id="{6A3DA55C-D34A-455C-9DCA-CE30BD37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24" y="2700303"/>
            <a:ext cx="3907562" cy="390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091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8E7D98-4CB1-4A23-B044-956CA199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16</a:t>
            </a:fld>
            <a:endParaRPr lang="es-ES_tradnl"/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1034D80A-D7F0-4290-8E96-53DBAE1D77D3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855385-B284-EA4F-9974-7221177F7666}" type="slidenum">
              <a:rPr lang="es-ES_tradnl" smtClean="0"/>
              <a:pPr/>
              <a:t>16</a:t>
            </a:fld>
            <a:endParaRPr lang="es-ES_tradn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A2F42A7-B6DB-4990-AE07-81F3DB6FF1D1}"/>
              </a:ext>
            </a:extLst>
          </p:cNvPr>
          <p:cNvSpPr txBox="1"/>
          <p:nvPr/>
        </p:nvSpPr>
        <p:spPr>
          <a:xfrm>
            <a:off x="1173248" y="581825"/>
            <a:ext cx="23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altLang="es-PE" sz="3200" b="1" dirty="0">
                <a:solidFill>
                  <a:srgbClr val="C00000"/>
                </a:solidFill>
                <a:cs typeface="Arial" panose="020B0604020202020204" pitchFamily="34" charset="0"/>
              </a:rPr>
              <a:t>Ejemplo 3</a:t>
            </a:r>
            <a:r>
              <a:rPr lang="es-PE" altLang="es-PE" sz="2800" b="1" dirty="0">
                <a:solidFill>
                  <a:srgbClr val="C00000"/>
                </a:solidFill>
                <a:cs typeface="Arial" panose="020B0604020202020204" pitchFamily="34" charset="0"/>
              </a:rPr>
              <a:t>:</a:t>
            </a:r>
            <a:endParaRPr lang="es-PE" sz="2800" b="1" dirty="0">
              <a:solidFill>
                <a:srgbClr val="C00000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D12CF72-6FF8-47A8-9655-170774E4DB58}"/>
              </a:ext>
            </a:extLst>
          </p:cNvPr>
          <p:cNvSpPr/>
          <p:nvPr/>
        </p:nvSpPr>
        <p:spPr>
          <a:xfrm>
            <a:off x="684976" y="1748727"/>
            <a:ext cx="80240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800" b="1" spc="-4" dirty="0">
                <a:latin typeface="Calibri"/>
                <a:cs typeface="Calibri"/>
              </a:rPr>
              <a:t>H</a:t>
            </a:r>
            <a:r>
              <a:rPr lang="es-PE" sz="2800" b="1" spc="-9" dirty="0">
                <a:latin typeface="Calibri"/>
                <a:cs typeface="Calibri"/>
              </a:rPr>
              <a:t>allar el momento de inercia de una esfera sólida homogénea de 40 cm de radio y cuya masa es 8 kg.</a:t>
            </a:r>
            <a:endParaRPr lang="es-P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EA6014-F5AC-4818-A19B-F8F32267C82A}"/>
                  </a:ext>
                </a:extLst>
              </p:cNvPr>
              <p:cNvSpPr txBox="1"/>
              <p:nvPr/>
            </p:nvSpPr>
            <p:spPr>
              <a:xfrm flipH="1">
                <a:off x="1153360" y="3403070"/>
                <a:ext cx="2810524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PE" sz="40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s-E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s-ES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P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DEA6014-F5AC-4818-A19B-F8F32267C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53360" y="3403070"/>
                <a:ext cx="2810524" cy="886205"/>
              </a:xfrm>
              <a:prstGeom prst="rect">
                <a:avLst/>
              </a:prstGeom>
              <a:blipFill>
                <a:blip r:embed="rId2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1B68F16-E8EE-4423-8957-CABE78E63899}"/>
                  </a:ext>
                </a:extLst>
              </p:cNvPr>
              <p:cNvSpPr txBox="1"/>
              <p:nvPr/>
            </p:nvSpPr>
            <p:spPr>
              <a:xfrm flipH="1">
                <a:off x="1046828" y="4415124"/>
                <a:ext cx="4377428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PE" sz="40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PE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PE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es-ES" sz="4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s-ES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4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s-ES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s-ES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40</m:t>
                            </m:r>
                          </m:e>
                        </m:d>
                      </m:e>
                      <m:sup>
                        <m:r>
                          <a:rPr lang="es-E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P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1B68F16-E8EE-4423-8957-CABE78E63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46828" y="4415124"/>
                <a:ext cx="4377428" cy="886205"/>
              </a:xfrm>
              <a:prstGeom prst="rect">
                <a:avLst/>
              </a:prstGeom>
              <a:blipFill>
                <a:blip r:embed="rId3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8AED17D-1DE2-421C-BCCF-85ACA40C664B}"/>
                  </a:ext>
                </a:extLst>
              </p:cNvPr>
              <p:cNvSpPr txBox="1"/>
              <p:nvPr/>
            </p:nvSpPr>
            <p:spPr>
              <a:xfrm flipH="1">
                <a:off x="1046826" y="5427178"/>
                <a:ext cx="437742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s-PE" sz="4000" b="1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r>
                      <a:rPr lang="es-E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s-E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𝟓𝟏𝟐</m:t>
                    </m:r>
                    <m:r>
                      <a:rPr lang="es-E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kg</m:t>
                    </m:r>
                    <m:r>
                      <m:rPr>
                        <m:nor/>
                      </m:rPr>
                      <a:rPr lang="es-E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s-E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s-ES" sz="4000" b="1" i="0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s-PE" sz="2400" b="1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8AED17D-1DE2-421C-BCCF-85ACA40C6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46826" y="5427178"/>
                <a:ext cx="4377426" cy="615553"/>
              </a:xfrm>
              <a:prstGeom prst="rect">
                <a:avLst/>
              </a:prstGeom>
              <a:blipFill>
                <a:blip r:embed="rId4"/>
                <a:stretch>
                  <a:fillRect t="-24752" b="-4950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 descr="Esfera bola - Iconos Interfaz de usuario y Gestos">
            <a:extLst>
              <a:ext uri="{FF2B5EF4-FFF2-40B4-BE49-F238E27FC236}">
                <a16:creationId xmlns:a16="http://schemas.microsoft.com/office/drawing/2014/main" id="{17B2E7E6-E7D8-4CA4-9803-26AF91AA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84" y="2985818"/>
            <a:ext cx="4005383" cy="400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274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74898E-0E94-4CDA-9142-3C4160E0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17</a:t>
            </a:fld>
            <a:endParaRPr lang="es-ES_tradnl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D1943B67-8872-47AB-982F-05157CD37DA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855385-B284-EA4F-9974-7221177F7666}" type="slidenum">
              <a:rPr lang="es-ES_tradnl" smtClean="0"/>
              <a:pPr/>
              <a:t>17</a:t>
            </a:fld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553CD2F-BB8D-4FBF-B273-1A087419E505}"/>
              </a:ext>
            </a:extLst>
          </p:cNvPr>
          <p:cNvSpPr txBox="1"/>
          <p:nvPr/>
        </p:nvSpPr>
        <p:spPr>
          <a:xfrm>
            <a:off x="798477" y="692932"/>
            <a:ext cx="2131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altLang="es-PE" sz="2800" b="1" dirty="0">
                <a:solidFill>
                  <a:srgbClr val="FF0000"/>
                </a:solidFill>
                <a:cs typeface="Arial" panose="020B0604020202020204" pitchFamily="34" charset="0"/>
              </a:rPr>
              <a:t>Actividad 3:</a:t>
            </a:r>
            <a:endParaRPr lang="es-PE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0EA500A5-A2B3-483A-90A8-D6CFBC4AC376}"/>
                  </a:ext>
                </a:extLst>
              </p:cNvPr>
              <p:cNvSpPr/>
              <p:nvPr/>
            </p:nvSpPr>
            <p:spPr>
              <a:xfrm>
                <a:off x="798476" y="1715583"/>
                <a:ext cx="807031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2800" b="1" spc="-4" dirty="0">
                    <a:latin typeface="Calibri"/>
                    <a:cs typeface="Calibri"/>
                  </a:rPr>
                  <a:t>H</a:t>
                </a:r>
                <a:r>
                  <a:rPr lang="es-PE" sz="2800" b="1" spc="-9" dirty="0">
                    <a:latin typeface="Calibri"/>
                    <a:cs typeface="Calibri"/>
                  </a:rPr>
                  <a:t>allar el radio de una esfera homogénea de 10 kg de masa cuyo momento de inercia es </a:t>
                </a:r>
                <a14:m>
                  <m:oMath xmlns:m="http://schemas.openxmlformats.org/officeDocument/2006/math">
                    <m:r>
                      <a:rPr lang="es-ES" sz="2800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s-ES" sz="2800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2800" b="1" i="1" dirty="0" smtClean="0">
                        <a:latin typeface="Cambria Math" panose="02040503050406030204" pitchFamily="18" charset="0"/>
                      </a:rPr>
                      <m:t>𝟕𝟔</m:t>
                    </m:r>
                    <m:r>
                      <a:rPr lang="es-ES" sz="28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sz="2800" b="1" dirty="0">
                        <a:latin typeface="Cambria Math" panose="02040503050406030204" pitchFamily="18" charset="0"/>
                      </a:rPr>
                      <m:t>kg</m:t>
                    </m:r>
                    <m:r>
                      <m:rPr>
                        <m:nor/>
                      </m:rPr>
                      <a:rPr lang="es-ES" sz="2800" b="1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s-ES" sz="2800" b="1" dirty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s-ES" sz="2800" b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sz="2800" b="1" i="1" baseline="30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PE" sz="2800" b="1" spc="-9" dirty="0">
                    <a:latin typeface="Calibri"/>
                    <a:cs typeface="Calibri"/>
                  </a:rPr>
                  <a:t>.</a:t>
                </a:r>
                <a:endParaRPr lang="es-PE" sz="2800" dirty="0"/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0EA500A5-A2B3-483A-90A8-D6CFBC4AC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76" y="1715583"/>
                <a:ext cx="8070315" cy="954107"/>
              </a:xfrm>
              <a:prstGeom prst="rect">
                <a:avLst/>
              </a:prstGeom>
              <a:blipFill>
                <a:blip r:embed="rId2"/>
                <a:stretch>
                  <a:fillRect l="-1586" t="-5732" b="-1719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7910A47D-C632-495A-A129-294E2CE8A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753" y="3063827"/>
            <a:ext cx="3544037" cy="354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931831" y="1609859"/>
            <a:ext cx="85258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8000" dirty="0">
                <a:latin typeface="Algerian" panose="04020705040A02060702" pitchFamily="82" charset="0"/>
              </a:rPr>
              <a:t>DINÁMICA DE ROTACIÓN</a:t>
            </a:r>
            <a:endParaRPr lang="es-PE" sz="8000" dirty="0">
              <a:latin typeface="Algerian" panose="04020705040A02060702" pitchFamily="82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07" y="4233862"/>
            <a:ext cx="4037460" cy="22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32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56B41-15DD-4B80-8693-FF6CD09B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694" y="174353"/>
            <a:ext cx="6301148" cy="1030024"/>
          </a:xfrm>
        </p:spPr>
        <p:txBody>
          <a:bodyPr>
            <a:normAutofit/>
          </a:bodyPr>
          <a:lstStyle/>
          <a:p>
            <a:r>
              <a:rPr lang="es-ES" sz="3200" b="1" dirty="0" err="1">
                <a:latin typeface="Arial Black" panose="020B0A04020102020204" pitchFamily="34" charset="0"/>
              </a:rPr>
              <a:t>LeyES</a:t>
            </a:r>
            <a:r>
              <a:rPr lang="es-ES" sz="3200" b="1" dirty="0">
                <a:latin typeface="Arial Black" panose="020B0A04020102020204" pitchFamily="34" charset="0"/>
              </a:rPr>
              <a:t> de la rotación</a:t>
            </a:r>
            <a:endParaRPr lang="es-PE" sz="3200" b="1" dirty="0">
              <a:latin typeface="Arial Black" panose="020B0A040201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5CB74C-4563-47CD-98BC-AD33E031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19</a:t>
            </a:fld>
            <a:endParaRPr lang="es-ES_tradn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08A6156-ECE2-42EB-A371-B9EB753B56F7}"/>
              </a:ext>
            </a:extLst>
          </p:cNvPr>
          <p:cNvSpPr txBox="1"/>
          <p:nvPr/>
        </p:nvSpPr>
        <p:spPr>
          <a:xfrm>
            <a:off x="7673011" y="2172803"/>
            <a:ext cx="3962401" cy="280076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s-E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Donde:</a:t>
            </a:r>
          </a:p>
          <a:p>
            <a:endParaRPr lang="es-E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M: Momento de fuerza</a:t>
            </a:r>
          </a:p>
          <a:p>
            <a:r>
              <a:rPr lang="es-E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I:   Momento de inercia</a:t>
            </a:r>
          </a:p>
          <a:p>
            <a:r>
              <a:rPr lang="es-E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α:  aceleración angular</a:t>
            </a:r>
          </a:p>
          <a:p>
            <a:r>
              <a:rPr lang="es-E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es-ES" dirty="0"/>
          </a:p>
          <a:p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ABD5C49-BDFC-480A-8CFF-FAA85AE3E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2" t="38371" r="16413" b="35147"/>
          <a:stretch/>
        </p:blipFill>
        <p:spPr>
          <a:xfrm>
            <a:off x="361279" y="2742564"/>
            <a:ext cx="6718852" cy="15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4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C15D3C-8A88-2B41-AF9B-92152F043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12" y="1836955"/>
            <a:ext cx="2430463" cy="647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9524" tIns="0" rIns="19841" bIns="0" anchor="ctr"/>
          <a:lstStyle/>
          <a:p>
            <a:pPr algn="ctr" eaLnBrk="1" hangingPunct="1">
              <a:spcBef>
                <a:spcPct val="0"/>
              </a:spcBef>
            </a:pPr>
            <a:r>
              <a:rPr lang="es-ES" sz="3000" dirty="0">
                <a:solidFill>
                  <a:srgbClr val="CC9900"/>
                </a:solidFill>
              </a:rPr>
              <a:t>OBJETIVOS</a:t>
            </a:r>
            <a:endParaRPr lang="es-PE" sz="3000" dirty="0">
              <a:solidFill>
                <a:srgbClr val="CC9900"/>
              </a:solidFill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C6439F0D-E50C-0D43-8D0D-47701CA3F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9212" y="1844452"/>
            <a:ext cx="471" cy="446529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B34A5AB2-2A0E-9D48-B21B-51D37045F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724" y="1836955"/>
            <a:ext cx="2376488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pic>
        <p:nvPicPr>
          <p:cNvPr id="1026" name="Picture 2" descr="Aula Virtual de la Escuela Militar de Chorrillos">
            <a:extLst>
              <a:ext uri="{FF2B5EF4-FFF2-40B4-BE49-F238E27FC236}">
                <a16:creationId xmlns:a16="http://schemas.microsoft.com/office/drawing/2014/main" id="{652810BD-FC77-4721-A276-3FD67672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42" y="2869035"/>
            <a:ext cx="2429980" cy="192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A3969B5-B919-426A-88A4-AE4729760788}"/>
              </a:ext>
            </a:extLst>
          </p:cNvPr>
          <p:cNvSpPr/>
          <p:nvPr/>
        </p:nvSpPr>
        <p:spPr>
          <a:xfrm>
            <a:off x="3389001" y="1565650"/>
            <a:ext cx="811588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Interpretar el concepto de momento de inercia</a:t>
            </a: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Comprender que el momento de inercia depende de  la distribución de masa</a:t>
            </a: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 los momentos de inercia los principales  sólidos alrededor de algunos ejes</a:t>
            </a: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MX" sz="2400" spc="-9" dirty="0">
                <a:solidFill>
                  <a:srgbClr val="1E1C11"/>
                </a:solidFill>
                <a:latin typeface="Calibri"/>
                <a:cs typeface="Calibri"/>
              </a:rPr>
              <a:t> </a:t>
            </a:r>
            <a:r>
              <a:rPr lang="es-MX" sz="2400" spc="-4" dirty="0">
                <a:solidFill>
                  <a:srgbClr val="1E1C11"/>
                </a:solidFill>
                <a:latin typeface="Calibri"/>
                <a:cs typeface="Calibri"/>
              </a:rPr>
              <a:t>Aplicar</a:t>
            </a:r>
            <a:r>
              <a:rPr lang="es-MX" sz="2400" spc="278" dirty="0">
                <a:solidFill>
                  <a:srgbClr val="1E1C11"/>
                </a:solidFill>
                <a:latin typeface="Calibri"/>
                <a:cs typeface="Calibri"/>
              </a:rPr>
              <a:t> </a:t>
            </a:r>
            <a:r>
              <a:rPr lang="es-MX" sz="2400" spc="-4" dirty="0">
                <a:solidFill>
                  <a:srgbClr val="1E1C11"/>
                </a:solidFill>
                <a:latin typeface="Calibri"/>
                <a:cs typeface="Calibri"/>
              </a:rPr>
              <a:t>un</a:t>
            </a:r>
            <a:r>
              <a:rPr lang="es-MX" sz="2400" spc="282" dirty="0">
                <a:solidFill>
                  <a:srgbClr val="1E1C11"/>
                </a:solidFill>
                <a:latin typeface="Calibri"/>
                <a:cs typeface="Calibri"/>
              </a:rPr>
              <a:t> </a:t>
            </a: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proceso ordenado para la resolución de  problemas </a:t>
            </a:r>
          </a:p>
          <a:p>
            <a:pPr algn="just">
              <a:defRPr/>
            </a:pPr>
            <a:endParaRPr lang="es-PE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99E2A9-053D-4A65-B422-459BB0B3C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7737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57E31B-B7D6-4315-A1C1-E121140F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20</a:t>
            </a:fld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E32A82-95E7-4575-9295-BD936999262D}"/>
              </a:ext>
            </a:extLst>
          </p:cNvPr>
          <p:cNvSpPr txBox="1"/>
          <p:nvPr/>
        </p:nvSpPr>
        <p:spPr>
          <a:xfrm>
            <a:off x="1173248" y="581825"/>
            <a:ext cx="23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altLang="es-PE" sz="3200" b="1" dirty="0">
                <a:solidFill>
                  <a:srgbClr val="C00000"/>
                </a:solidFill>
                <a:cs typeface="Arial" panose="020B0604020202020204" pitchFamily="34" charset="0"/>
              </a:rPr>
              <a:t>Ejemplo 2</a:t>
            </a:r>
            <a:r>
              <a:rPr lang="es-PE" altLang="es-PE" sz="2800" b="1" dirty="0">
                <a:solidFill>
                  <a:srgbClr val="C00000"/>
                </a:solidFill>
                <a:cs typeface="Arial" panose="020B0604020202020204" pitchFamily="34" charset="0"/>
              </a:rPr>
              <a:t>:</a:t>
            </a:r>
            <a:endParaRPr lang="es-PE" sz="2800" b="1" dirty="0">
              <a:solidFill>
                <a:srgbClr val="C0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BC6852C-B05C-4ACE-B415-C4BC4BC081FE}"/>
              </a:ext>
            </a:extLst>
          </p:cNvPr>
          <p:cNvSpPr/>
          <p:nvPr/>
        </p:nvSpPr>
        <p:spPr>
          <a:xfrm>
            <a:off x="638901" y="1698456"/>
            <a:ext cx="90903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800" b="1" spc="-4" dirty="0">
                <a:latin typeface="Calibri"/>
                <a:cs typeface="Calibri"/>
              </a:rPr>
              <a:t>H</a:t>
            </a:r>
            <a:r>
              <a:rPr lang="es-PE" sz="2800" b="1" spc="-9" dirty="0">
                <a:latin typeface="Calibri"/>
                <a:cs typeface="Calibri"/>
              </a:rPr>
              <a:t>allar el momento de fuerza aplicado sobre un cuerpo rígido cuyo momento de inercia es 1.5 kg-m</a:t>
            </a:r>
            <a:r>
              <a:rPr lang="es-PE" sz="2800" b="1" spc="-9" baseline="30000" dirty="0">
                <a:latin typeface="Calibri"/>
                <a:cs typeface="Calibri"/>
              </a:rPr>
              <a:t>2</a:t>
            </a:r>
            <a:r>
              <a:rPr lang="es-PE" sz="2800" b="1" spc="-9" dirty="0">
                <a:latin typeface="Calibri"/>
                <a:cs typeface="Calibri"/>
              </a:rPr>
              <a:t>, y sobre el que se produce una aceleración angular de 20 rad/s</a:t>
            </a:r>
            <a:r>
              <a:rPr lang="es-PE" sz="2800" b="1" spc="-9" baseline="30000" dirty="0">
                <a:latin typeface="Calibri"/>
                <a:cs typeface="Calibri"/>
              </a:rPr>
              <a:t>2</a:t>
            </a:r>
            <a:r>
              <a:rPr lang="es-PE" sz="2800" b="1" spc="-9" dirty="0">
                <a:latin typeface="Calibri"/>
                <a:cs typeface="Calibri"/>
              </a:rPr>
              <a:t>.</a:t>
            </a:r>
            <a:endParaRPr lang="es-P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D777DE0-0115-411C-B72C-99DB7B78F9DE}"/>
                  </a:ext>
                </a:extLst>
              </p:cNvPr>
              <p:cNvSpPr txBox="1"/>
              <p:nvPr/>
            </p:nvSpPr>
            <p:spPr>
              <a:xfrm>
                <a:off x="999108" y="3404158"/>
                <a:ext cx="17470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D777DE0-0115-411C-B72C-99DB7B78F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08" y="3404158"/>
                <a:ext cx="1747081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9D82647-928D-4EE1-A2BF-6B052E68AA9F}"/>
                  </a:ext>
                </a:extLst>
              </p:cNvPr>
              <p:cNvSpPr txBox="1"/>
              <p:nvPr/>
            </p:nvSpPr>
            <p:spPr>
              <a:xfrm>
                <a:off x="999107" y="4291363"/>
                <a:ext cx="23006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=1.5∙20</m:t>
                      </m:r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9D82647-928D-4EE1-A2BF-6B052E68A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07" y="4291363"/>
                <a:ext cx="23006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BBCE006-325E-4C53-A320-4D418D80ED17}"/>
                  </a:ext>
                </a:extLst>
              </p:cNvPr>
              <p:cNvSpPr txBox="1"/>
              <p:nvPr/>
            </p:nvSpPr>
            <p:spPr>
              <a:xfrm>
                <a:off x="999108" y="5241274"/>
                <a:ext cx="234237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3200" b="1" i="0" dirty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s-ES" sz="3200" b="1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s-ES" sz="3200" b="1" i="0" dirty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s-PE" sz="3200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BBCE006-325E-4C53-A320-4D418D80E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08" y="5241274"/>
                <a:ext cx="234237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o 11">
            <a:extLst>
              <a:ext uri="{FF2B5EF4-FFF2-40B4-BE49-F238E27FC236}">
                <a16:creationId xmlns:a16="http://schemas.microsoft.com/office/drawing/2014/main" id="{9FEAE23C-E511-4F0B-B9DF-B695E6B18157}"/>
              </a:ext>
            </a:extLst>
          </p:cNvPr>
          <p:cNvGrpSpPr/>
          <p:nvPr/>
        </p:nvGrpSpPr>
        <p:grpSpPr>
          <a:xfrm>
            <a:off x="7879823" y="3083451"/>
            <a:ext cx="2822381" cy="3143819"/>
            <a:chOff x="7879823" y="3083451"/>
            <a:chExt cx="2822381" cy="3143819"/>
          </a:xfrm>
        </p:grpSpPr>
        <p:pic>
          <p:nvPicPr>
            <p:cNvPr id="1026" name="Picture 2" descr="Fuerza de torsión rotación alrededor de un eje fijo momento angular,  ángulo, ángulo, triángulo, hierba png | PNGWing">
              <a:extLst>
                <a:ext uri="{FF2B5EF4-FFF2-40B4-BE49-F238E27FC236}">
                  <a16:creationId xmlns:a16="http://schemas.microsoft.com/office/drawing/2014/main" id="{08B22AE2-A7BE-4E4F-8AE2-3FC5AEEEE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9823" y="3083451"/>
              <a:ext cx="2822381" cy="3143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69DCF643-81B0-4363-864B-8C2451F5F649}"/>
                    </a:ext>
                  </a:extLst>
                </p:cNvPr>
                <p:cNvSpPr/>
                <p:nvPr/>
              </p:nvSpPr>
              <p:spPr>
                <a:xfrm>
                  <a:off x="9813731" y="3454348"/>
                  <a:ext cx="5212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1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s-PE" sz="2800" b="1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69DCF643-81B0-4363-864B-8C2451F5F6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3731" y="3454348"/>
                  <a:ext cx="52129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A424604-1B82-4C9F-8D9D-12C8FE5E58FE}"/>
                </a:ext>
              </a:extLst>
            </p:cNvPr>
            <p:cNvSpPr/>
            <p:nvPr/>
          </p:nvSpPr>
          <p:spPr>
            <a:xfrm>
              <a:off x="8838198" y="3189660"/>
              <a:ext cx="4528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b="1" spc="-9" dirty="0">
                  <a:latin typeface="Calibri"/>
                  <a:cs typeface="Calibri"/>
                </a:rPr>
                <a:t>M</a:t>
              </a:r>
              <a:endParaRPr lang="es-PE" sz="2400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314D092-770A-418A-9A17-733BBB6FF119}"/>
                </a:ext>
              </a:extLst>
            </p:cNvPr>
            <p:cNvSpPr/>
            <p:nvPr/>
          </p:nvSpPr>
          <p:spPr>
            <a:xfrm>
              <a:off x="9809115" y="4804860"/>
              <a:ext cx="2652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b="1" spc="-9" dirty="0">
                  <a:solidFill>
                    <a:srgbClr val="00B050"/>
                  </a:solidFill>
                  <a:latin typeface="Calibri"/>
                  <a:cs typeface="Calibri"/>
                </a:rPr>
                <a:t>I</a:t>
              </a:r>
              <a:endParaRPr lang="es-PE" sz="24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597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2D193A-C3DF-51A7-C981-15CA7027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21</a:t>
            </a:fld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45FF29B-3427-B6A0-741D-7C6DB426D6DC}"/>
              </a:ext>
            </a:extLst>
          </p:cNvPr>
          <p:cNvSpPr txBox="1"/>
          <p:nvPr/>
        </p:nvSpPr>
        <p:spPr>
          <a:xfrm>
            <a:off x="798477" y="684528"/>
            <a:ext cx="2131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altLang="es-PE" sz="2800" b="1" dirty="0">
                <a:solidFill>
                  <a:srgbClr val="FF0000"/>
                </a:solidFill>
                <a:cs typeface="Arial" panose="020B0604020202020204" pitchFamily="34" charset="0"/>
              </a:rPr>
              <a:t>Actividad 4:</a:t>
            </a:r>
            <a:endParaRPr lang="es-PE" sz="2800" b="1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6E16EB2-2E2C-0218-F25A-A8F9F41FF3BF}"/>
              </a:ext>
            </a:extLst>
          </p:cNvPr>
          <p:cNvSpPr/>
          <p:nvPr/>
        </p:nvSpPr>
        <p:spPr>
          <a:xfrm>
            <a:off x="638901" y="1698456"/>
            <a:ext cx="96414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800" b="1" spc="-4" dirty="0">
                <a:latin typeface="Calibri"/>
                <a:cs typeface="Calibri"/>
              </a:rPr>
              <a:t>H</a:t>
            </a:r>
            <a:r>
              <a:rPr lang="es-PE" sz="2800" b="1" spc="-9" dirty="0">
                <a:latin typeface="Calibri"/>
                <a:cs typeface="Calibri"/>
              </a:rPr>
              <a:t>allar el momento de fuerza aplicado sobre una esfera rígida de 250 gramos de masa y un radio de 60 cm de radio , y sobre el que se produce una aceleración angular de 5 rad/s</a:t>
            </a:r>
            <a:r>
              <a:rPr lang="es-PE" sz="2800" b="1" spc="-9" baseline="30000" dirty="0">
                <a:latin typeface="Calibri"/>
                <a:cs typeface="Calibri"/>
              </a:rPr>
              <a:t>2</a:t>
            </a:r>
            <a:r>
              <a:rPr lang="es-PE" sz="2800" b="1" spc="-9" dirty="0">
                <a:latin typeface="Calibri"/>
                <a:cs typeface="Calibri"/>
              </a:rPr>
              <a:t>.</a:t>
            </a:r>
            <a:endParaRPr lang="es-PE" sz="2800" dirty="0"/>
          </a:p>
        </p:txBody>
      </p:sp>
      <p:pic>
        <p:nvPicPr>
          <p:cNvPr id="1026" name="Picture 2" descr="ApunteATOMO">
            <a:extLst>
              <a:ext uri="{FF2B5EF4-FFF2-40B4-BE49-F238E27FC236}">
                <a16:creationId xmlns:a16="http://schemas.microsoft.com/office/drawing/2014/main" id="{97F9EE38-EFDD-F4FD-3236-14C50BAA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17" y="3429000"/>
            <a:ext cx="3406913" cy="34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92B0FFC-E12D-001B-EC55-2494DF97AF77}"/>
              </a:ext>
            </a:extLst>
          </p:cNvPr>
          <p:cNvCxnSpPr/>
          <p:nvPr/>
        </p:nvCxnSpPr>
        <p:spPr>
          <a:xfrm>
            <a:off x="6497073" y="3773010"/>
            <a:ext cx="1404053" cy="0"/>
          </a:xfrm>
          <a:prstGeom prst="straightConnector1">
            <a:avLst/>
          </a:prstGeom>
          <a:ln w="76200">
            <a:solidFill>
              <a:srgbClr val="C520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471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808" y="1581330"/>
            <a:ext cx="8668512" cy="1149937"/>
          </a:xfrm>
          <a:prstGeom prst="rect">
            <a:avLst/>
          </a:prstGeom>
        </p:spPr>
        <p:txBody>
          <a:bodyPr vert="horz" wrap="square" lIns="0" tIns="145676" rIns="0" bIns="0" rtlCol="0">
            <a:spAutoFit/>
          </a:bodyPr>
          <a:lstStyle/>
          <a:p>
            <a:pPr marL="313781" indent="-303135">
              <a:spcBef>
                <a:spcPts val="1147"/>
              </a:spcBef>
              <a:buFont typeface="Arial MT"/>
              <a:buChar char="•"/>
              <a:tabLst>
                <a:tab pos="313221" algn="l"/>
                <a:tab pos="314342" algn="l"/>
              </a:tabLst>
            </a:pPr>
            <a:r>
              <a:rPr sz="2800" spc="-4" dirty="0" err="1">
                <a:latin typeface="Calibri"/>
                <a:cs typeface="Calibri"/>
              </a:rPr>
              <a:t>Qué</a:t>
            </a:r>
            <a:r>
              <a:rPr sz="2800" spc="4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el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momento</a:t>
            </a:r>
            <a:r>
              <a:rPr sz="2800" spc="-4" dirty="0">
                <a:latin typeface="Calibri"/>
                <a:cs typeface="Calibri"/>
              </a:rPr>
              <a:t> de </a:t>
            </a:r>
            <a:r>
              <a:rPr sz="2800" spc="-9" dirty="0" err="1">
                <a:latin typeface="Calibri"/>
                <a:cs typeface="Calibri"/>
              </a:rPr>
              <a:t>inercia</a:t>
            </a:r>
            <a:r>
              <a:rPr lang="es-ES" sz="2800" spc="-9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313781" indent="-303135">
              <a:spcBef>
                <a:spcPts val="1059"/>
              </a:spcBef>
              <a:buFont typeface="Arial MT"/>
              <a:buChar char="•"/>
              <a:tabLst>
                <a:tab pos="313221" algn="l"/>
                <a:tab pos="314342" algn="l"/>
              </a:tabLst>
            </a:pPr>
            <a:r>
              <a:rPr sz="2800" spc="-4" dirty="0" err="1">
                <a:latin typeface="Calibri"/>
                <a:cs typeface="Calibri"/>
              </a:rPr>
              <a:t>Cuál</a:t>
            </a:r>
            <a:r>
              <a:rPr sz="2800" spc="-4" dirty="0">
                <a:latin typeface="Calibri"/>
                <a:cs typeface="Calibri"/>
              </a:rPr>
              <a:t> 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aplicación</a:t>
            </a:r>
            <a:r>
              <a:rPr sz="2800" spc="13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practica</a:t>
            </a:r>
            <a:r>
              <a:rPr sz="2800" spc="22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del </a:t>
            </a:r>
            <a:r>
              <a:rPr sz="2800" spc="-9" dirty="0">
                <a:latin typeface="Calibri"/>
                <a:cs typeface="Calibri"/>
              </a:rPr>
              <a:t>momento</a:t>
            </a:r>
            <a:r>
              <a:rPr sz="2800" spc="4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de </a:t>
            </a:r>
            <a:r>
              <a:rPr sz="2800" spc="-9" dirty="0" err="1">
                <a:latin typeface="Calibri"/>
                <a:cs typeface="Calibri"/>
              </a:rPr>
              <a:t>inercia</a:t>
            </a:r>
            <a:r>
              <a:rPr lang="es-ES" sz="2800" spc="-9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3816" y="261280"/>
            <a:ext cx="6566872" cy="780191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4"/>
              </a:spcBef>
            </a:pPr>
            <a:r>
              <a:rPr b="1" spc="-4" dirty="0">
                <a:solidFill>
                  <a:srgbClr val="1F497C"/>
                </a:solidFill>
                <a:latin typeface="Calibri"/>
                <a:cs typeface="Calibri"/>
              </a:rPr>
              <a:t>Lecciones</a:t>
            </a:r>
            <a:r>
              <a:rPr b="1" spc="-35" dirty="0">
                <a:solidFill>
                  <a:srgbClr val="1F497C"/>
                </a:solidFill>
                <a:latin typeface="Calibri"/>
                <a:cs typeface="Calibri"/>
              </a:rPr>
              <a:t> </a:t>
            </a:r>
            <a:r>
              <a:rPr b="1" spc="-9" dirty="0">
                <a:solidFill>
                  <a:srgbClr val="1F497C"/>
                </a:solidFill>
                <a:latin typeface="Calibri"/>
                <a:cs typeface="Calibri"/>
              </a:rPr>
              <a:t>aprendidas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146" y="261280"/>
            <a:ext cx="4074324" cy="780191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4"/>
              </a:spcBef>
            </a:pPr>
            <a:r>
              <a:rPr b="1" spc="-9" dirty="0">
                <a:solidFill>
                  <a:srgbClr val="1F497C"/>
                </a:solidFill>
                <a:latin typeface="Calibri"/>
                <a:cs typeface="Calibri"/>
              </a:rPr>
              <a:t>Bibliografía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0C466F15-A375-4236-A3DE-AF9614038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93" y="1841544"/>
            <a:ext cx="7699807" cy="4546555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Young, H. D., Freedman, R. A., Ford, A. L., Flores, F. V. A., &amp; Rubio, P. A. (2009). Sears-Zemansky, Física universitaria, decimosegunda edición, volumen 1. Naucalpan de Juárez: Addison-Wesley. 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endParaRPr 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Bedford, A. &amp; Fowler, W. (2008). Mecánica para la ingeniería: Estática. México D.F.: Pearson Educación. 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endParaRPr 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Tippens, P. (2007). Física, Conceptos y Aplicaciones. Séptima edición. Mac Graw Hill interamericana.</a:t>
            </a:r>
          </a:p>
          <a:p>
            <a:pPr marL="0" indent="0" algn="just">
              <a:buNone/>
              <a:defRPr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Serway, R. &amp; Jewet, J. (2009). Física para ciencias e ingeniería. Sétima edición internacional. Thompson editores. </a:t>
            </a:r>
          </a:p>
        </p:txBody>
      </p:sp>
      <p:pic>
        <p:nvPicPr>
          <p:cNvPr id="5" name="Picture 4" descr="BIBLIOTECA | EMCH &amp;quot;CFB&amp;quot;">
            <a:extLst>
              <a:ext uri="{FF2B5EF4-FFF2-40B4-BE49-F238E27FC236}">
                <a16:creationId xmlns:a16="http://schemas.microsoft.com/office/drawing/2014/main" id="{ECF4B195-700B-470D-8EEA-EDCED14BF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25" y="2656936"/>
            <a:ext cx="3697282" cy="24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6237" y="6023160"/>
            <a:ext cx="90768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059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0992" y="1514577"/>
            <a:ext cx="2642688" cy="41867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2647" spc="-22" dirty="0">
                <a:solidFill>
                  <a:srgbClr val="CC9A00"/>
                </a:solidFill>
                <a:latin typeface="Calibri"/>
                <a:cs typeface="Calibri"/>
              </a:rPr>
              <a:t>C</a:t>
            </a:r>
            <a:r>
              <a:rPr sz="2647" spc="-4" dirty="0">
                <a:solidFill>
                  <a:srgbClr val="CC9A00"/>
                </a:solidFill>
                <a:latin typeface="Calibri"/>
                <a:cs typeface="Calibri"/>
              </a:rPr>
              <a:t>O</a:t>
            </a:r>
            <a:r>
              <a:rPr sz="2647" dirty="0">
                <a:solidFill>
                  <a:srgbClr val="CC9A00"/>
                </a:solidFill>
                <a:latin typeface="Calibri"/>
                <a:cs typeface="Calibri"/>
              </a:rPr>
              <a:t>NTENIDO</a:t>
            </a:r>
            <a:endParaRPr sz="2647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3759" y="1383029"/>
            <a:ext cx="2110068" cy="3952315"/>
          </a:xfrm>
          <a:custGeom>
            <a:avLst/>
            <a:gdLst/>
            <a:ahLst/>
            <a:cxnLst/>
            <a:rect l="l" t="t" r="r" b="b"/>
            <a:pathLst>
              <a:path w="2391410" h="4479290">
                <a:moveTo>
                  <a:pt x="2391156" y="4479036"/>
                </a:moveTo>
                <a:lnTo>
                  <a:pt x="2390394" y="13716"/>
                </a:lnTo>
                <a:lnTo>
                  <a:pt x="2375916" y="13716"/>
                </a:lnTo>
                <a:lnTo>
                  <a:pt x="2375916" y="0"/>
                </a:lnTo>
                <a:lnTo>
                  <a:pt x="0" y="0"/>
                </a:lnTo>
                <a:lnTo>
                  <a:pt x="0" y="28194"/>
                </a:lnTo>
                <a:lnTo>
                  <a:pt x="2362200" y="28194"/>
                </a:lnTo>
                <a:lnTo>
                  <a:pt x="2362200" y="4479036"/>
                </a:lnTo>
                <a:lnTo>
                  <a:pt x="2391156" y="4479036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4573998" y="1723912"/>
            <a:ext cx="7223050" cy="173486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67846" indent="-457200">
              <a:spcBef>
                <a:spcPts val="88"/>
              </a:spcBef>
              <a:buFont typeface="Wingdings" panose="05000000000000000000" pitchFamily="2" charset="2"/>
              <a:buChar char="§"/>
              <a:tabLst>
                <a:tab pos="313781" algn="l"/>
                <a:tab pos="314342" algn="l"/>
              </a:tabLst>
            </a:pPr>
            <a:r>
              <a:rPr sz="2800" spc="-9" dirty="0" err="1">
                <a:latin typeface="Calibri"/>
                <a:cs typeface="Calibri"/>
              </a:rPr>
              <a:t>Introducción</a:t>
            </a:r>
            <a:r>
              <a:rPr lang="es-ES" sz="2800" spc="-9" dirty="0">
                <a:latin typeface="Calibri"/>
                <a:cs typeface="Calibri"/>
              </a:rPr>
              <a:t> a los sólidos rígidos</a:t>
            </a:r>
            <a:endParaRPr sz="2800" dirty="0">
              <a:latin typeface="Calibri"/>
              <a:cs typeface="Calibri"/>
            </a:endParaRPr>
          </a:p>
          <a:p>
            <a:pPr marL="467846" indent="-457200">
              <a:buFont typeface="Wingdings" panose="05000000000000000000" pitchFamily="2" charset="2"/>
              <a:buChar char="§"/>
              <a:tabLst>
                <a:tab pos="313781" algn="l"/>
                <a:tab pos="314342" algn="l"/>
              </a:tabLst>
            </a:pPr>
            <a:r>
              <a:rPr lang="es-ES" sz="2800" spc="-9" dirty="0">
                <a:latin typeface="Calibri"/>
                <a:cs typeface="Calibri"/>
              </a:rPr>
              <a:t>Dinámica de rotación</a:t>
            </a:r>
            <a:endParaRPr sz="2800" dirty="0">
              <a:latin typeface="Calibri"/>
              <a:cs typeface="Calibri"/>
            </a:endParaRPr>
          </a:p>
          <a:p>
            <a:pPr marL="467846" indent="-457200">
              <a:buFont typeface="Wingdings" panose="05000000000000000000" pitchFamily="2" charset="2"/>
              <a:buChar char="§"/>
              <a:tabLst>
                <a:tab pos="313781" algn="l"/>
                <a:tab pos="314342" algn="l"/>
              </a:tabLst>
            </a:pPr>
            <a:r>
              <a:rPr sz="2800" spc="-9" dirty="0">
                <a:latin typeface="Calibri"/>
                <a:cs typeface="Calibri"/>
              </a:rPr>
              <a:t>Momento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" dirty="0">
                <a:latin typeface="Calibri"/>
                <a:cs typeface="Calibri"/>
              </a:rPr>
              <a:t>de</a:t>
            </a:r>
            <a:r>
              <a:rPr sz="2800" spc="-9" dirty="0">
                <a:latin typeface="Calibri"/>
                <a:cs typeface="Calibri"/>
              </a:rPr>
              <a:t> inercia </a:t>
            </a:r>
            <a:r>
              <a:rPr sz="2800" spc="-4" dirty="0">
                <a:latin typeface="Calibri"/>
                <a:cs typeface="Calibri"/>
              </a:rPr>
              <a:t>de cuerpos</a:t>
            </a:r>
            <a:r>
              <a:rPr sz="2800" spc="-9" dirty="0">
                <a:latin typeface="Calibri"/>
                <a:cs typeface="Calibri"/>
              </a:rPr>
              <a:t> compuestos</a:t>
            </a:r>
            <a:endParaRPr sz="2800" dirty="0">
              <a:latin typeface="Calibri"/>
              <a:cs typeface="Calibri"/>
            </a:endParaRPr>
          </a:p>
          <a:p>
            <a:pPr marL="467846" indent="-457200">
              <a:buFont typeface="Wingdings" panose="05000000000000000000" pitchFamily="2" charset="2"/>
              <a:buChar char="§"/>
              <a:tabLst>
                <a:tab pos="313781" algn="l"/>
                <a:tab pos="314342" algn="l"/>
              </a:tabLst>
            </a:pPr>
            <a:r>
              <a:rPr lang="es-ES" sz="2800" dirty="0">
                <a:latin typeface="Calibri"/>
                <a:cs typeface="Calibri"/>
              </a:rPr>
              <a:t>Segunda ley de Newton para la rotación 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AF99DD-E8AF-4B9F-9116-8AC65DB7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4</a:t>
            </a:fld>
            <a:endParaRPr lang="es-ES_tradnl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AD75040-42C2-45C5-866E-6961C83D45D9}"/>
              </a:ext>
            </a:extLst>
          </p:cNvPr>
          <p:cNvSpPr>
            <a:spLocks noGrp="1"/>
          </p:cNvSpPr>
          <p:nvPr/>
        </p:nvSpPr>
        <p:spPr>
          <a:xfrm>
            <a:off x="712313" y="182318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419" sz="6600" b="1" dirty="0">
                <a:solidFill>
                  <a:srgbClr val="0070C0"/>
                </a:solidFill>
              </a:rPr>
              <a:t>PRIMERA PARTE</a:t>
            </a:r>
          </a:p>
          <a:p>
            <a:pPr marL="0" indent="0">
              <a:buNone/>
            </a:pPr>
            <a:endParaRPr lang="es-419" sz="6600" b="1" dirty="0"/>
          </a:p>
          <a:p>
            <a:pPr marL="0" indent="0">
              <a:buNone/>
            </a:pPr>
            <a:r>
              <a:rPr lang="es-419" sz="4800" b="1" dirty="0">
                <a:solidFill>
                  <a:srgbClr val="C00000"/>
                </a:solidFill>
              </a:rPr>
              <a:t>Introducción a los sólidos rígidos</a:t>
            </a:r>
            <a:endParaRPr lang="es-PE" sz="4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7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7E70BB-9087-4F16-87E7-A3A6D1C9C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800" y="1882246"/>
            <a:ext cx="3485527" cy="74482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s-ES" b="1" dirty="0">
                <a:solidFill>
                  <a:srgbClr val="FFFF00"/>
                </a:solidFill>
              </a:rPr>
              <a:t>Conjunto de partículas con distancias fijas entre ellas</a:t>
            </a:r>
            <a:endParaRPr lang="es-PE" b="1" dirty="0">
              <a:solidFill>
                <a:srgbClr val="FFFF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64607A-028D-4C39-8315-C6701B9C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5</a:t>
            </a:fld>
            <a:endParaRPr lang="es-ES_tradnl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6CDC7D6-4E0B-42E0-A007-388A2FCB9685}"/>
              </a:ext>
            </a:extLst>
          </p:cNvPr>
          <p:cNvSpPr txBox="1">
            <a:spLocks/>
          </p:cNvSpPr>
          <p:nvPr/>
        </p:nvSpPr>
        <p:spPr>
          <a:xfrm>
            <a:off x="8128551" y="3104966"/>
            <a:ext cx="3485527" cy="7448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rgbClr val="FFFF00"/>
                </a:solidFill>
              </a:rPr>
              <a:t>No puede deformarse.</a:t>
            </a:r>
            <a:endParaRPr lang="es-PE" b="1" dirty="0">
              <a:solidFill>
                <a:srgbClr val="FFFF00"/>
              </a:solidFill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B935F98-AA4C-410A-973B-DF4ACD457B16}"/>
              </a:ext>
            </a:extLst>
          </p:cNvPr>
          <p:cNvSpPr txBox="1">
            <a:spLocks/>
          </p:cNvSpPr>
          <p:nvPr/>
        </p:nvSpPr>
        <p:spPr>
          <a:xfrm>
            <a:off x="5884164" y="4883775"/>
            <a:ext cx="3485527" cy="7448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rgbClr val="FFFF00"/>
                </a:solidFill>
              </a:rPr>
              <a:t>Puede rotar alrededor de un eje</a:t>
            </a:r>
            <a:endParaRPr lang="es-PE" b="1" dirty="0">
              <a:solidFill>
                <a:srgbClr val="FFFF00"/>
              </a:solidFill>
            </a:endParaRPr>
          </a:p>
        </p:txBody>
      </p:sp>
      <p:pic>
        <p:nvPicPr>
          <p:cNvPr id="5" name="Picture 2" descr="Piedra natural aislado sobre fondo blanco. | Foto Premium">
            <a:extLst>
              <a:ext uri="{FF2B5EF4-FFF2-40B4-BE49-F238E27FC236}">
                <a16:creationId xmlns:a16="http://schemas.microsoft.com/office/drawing/2014/main" id="{0C2BEA1F-E81D-423E-A1B6-B25BA7D4B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825" y="1870631"/>
            <a:ext cx="2717956" cy="181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Física hasta en los objetos más simples | Ciencia al Instante">
            <a:extLst>
              <a:ext uri="{FF2B5EF4-FFF2-40B4-BE49-F238E27FC236}">
                <a16:creationId xmlns:a16="http://schemas.microsoft.com/office/drawing/2014/main" id="{61CD915B-4440-4BFC-99DF-3646F020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76" y="4230935"/>
            <a:ext cx="3252649" cy="164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799A078C-0DE9-4A28-A6F6-918A3DA84C92}"/>
              </a:ext>
            </a:extLst>
          </p:cNvPr>
          <p:cNvSpPr txBox="1">
            <a:spLocks/>
          </p:cNvSpPr>
          <p:nvPr/>
        </p:nvSpPr>
        <p:spPr>
          <a:xfrm>
            <a:off x="1308884" y="396703"/>
            <a:ext cx="9720072" cy="661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cap="none" dirty="0">
                <a:solidFill>
                  <a:srgbClr val="C41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Propiedades de un sólido rígido</a:t>
            </a:r>
            <a:endParaRPr lang="es-PE" b="1" cap="none" dirty="0">
              <a:solidFill>
                <a:srgbClr val="C41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20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DD064-6A46-4E0E-885A-A570F92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158" y="2559595"/>
            <a:ext cx="3526550" cy="229103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b="1" dirty="0">
                <a:latin typeface="Calibri" panose="020F0502020204030204" pitchFamily="34" charset="0"/>
                <a:cs typeface="Calibri" panose="020F0502020204030204" pitchFamily="34" charset="0"/>
              </a:rPr>
              <a:t>Punto geométrico que se comporta dinámicamente como si el sólido fuera una partícula</a:t>
            </a:r>
            <a:endParaRPr lang="es-PE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649767-726D-4161-9FF4-001B6495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6</a:t>
            </a:fld>
            <a:endParaRPr lang="es-ES_tradnl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B75BDB-7611-4956-B081-832294BCB4D6}"/>
              </a:ext>
            </a:extLst>
          </p:cNvPr>
          <p:cNvSpPr txBox="1">
            <a:spLocks/>
          </p:cNvSpPr>
          <p:nvPr/>
        </p:nvSpPr>
        <p:spPr>
          <a:xfrm>
            <a:off x="1308884" y="396703"/>
            <a:ext cx="9720072" cy="661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cap="none" dirty="0">
                <a:solidFill>
                  <a:srgbClr val="C41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Centro de masas de un sólido rígido</a:t>
            </a:r>
            <a:endParaRPr lang="es-PE" b="1" cap="none" dirty="0">
              <a:solidFill>
                <a:srgbClr val="C41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CD11E9-48B1-450C-ABAB-53866B02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72" y="2894262"/>
            <a:ext cx="2099070" cy="30388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A532572-F46E-484B-B2CF-38941724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945" y="2695633"/>
            <a:ext cx="3702103" cy="21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5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DD064-6A46-4E0E-885A-A570F92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89" y="2322162"/>
            <a:ext cx="2911550" cy="5454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2600" b="1" dirty="0">
                <a:latin typeface="Calibri" panose="020F0502020204030204" pitchFamily="34" charset="0"/>
                <a:cs typeface="Calibri" panose="020F0502020204030204" pitchFamily="34" charset="0"/>
              </a:rPr>
              <a:t>TRASLACIÓN</a:t>
            </a:r>
            <a:endParaRPr lang="es-PE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649767-726D-4161-9FF4-001B6495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7</a:t>
            </a:fld>
            <a:endParaRPr lang="es-ES_tradnl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4C572319-F62E-48E8-BA61-59F148173E59}"/>
              </a:ext>
            </a:extLst>
          </p:cNvPr>
          <p:cNvSpPr txBox="1">
            <a:spLocks/>
          </p:cNvSpPr>
          <p:nvPr/>
        </p:nvSpPr>
        <p:spPr>
          <a:xfrm>
            <a:off x="4546789" y="2318557"/>
            <a:ext cx="2911550" cy="5454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s-ES" sz="2600" b="1" dirty="0">
                <a:latin typeface="Calibri" panose="020F0502020204030204" pitchFamily="34" charset="0"/>
                <a:cs typeface="Calibri" panose="020F0502020204030204" pitchFamily="34" charset="0"/>
              </a:rPr>
              <a:t>ROTACIÓN</a:t>
            </a:r>
            <a:endParaRPr lang="es-PE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DE0F8A4-8A78-41B6-BAEA-81E9D65D6484}"/>
              </a:ext>
            </a:extLst>
          </p:cNvPr>
          <p:cNvSpPr txBox="1">
            <a:spLocks/>
          </p:cNvSpPr>
          <p:nvPr/>
        </p:nvSpPr>
        <p:spPr>
          <a:xfrm>
            <a:off x="8740205" y="1994726"/>
            <a:ext cx="2911550" cy="8728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s-ES" sz="2600" b="1" dirty="0">
                <a:latin typeface="Calibri" panose="020F0502020204030204" pitchFamily="34" charset="0"/>
                <a:cs typeface="Calibri" panose="020F0502020204030204" pitchFamily="34" charset="0"/>
              </a:rPr>
              <a:t>TRASLACIÓN Y ROTACIÓN</a:t>
            </a:r>
            <a:endParaRPr lang="es-PE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EE5907E-DB54-4E54-9E7B-9E5F40D0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3" y="3617825"/>
            <a:ext cx="3520983" cy="175259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C6F4140-85D2-4CB2-AA07-E7E2278F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45" y="3669606"/>
            <a:ext cx="1747837" cy="17646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69A62D3-4384-42A4-AE82-7FBAE701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255" y="3611802"/>
            <a:ext cx="3055847" cy="1764644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0CE03050-6FF6-46B5-A147-39C49C924459}"/>
              </a:ext>
            </a:extLst>
          </p:cNvPr>
          <p:cNvSpPr txBox="1">
            <a:spLocks/>
          </p:cNvSpPr>
          <p:nvPr/>
        </p:nvSpPr>
        <p:spPr>
          <a:xfrm>
            <a:off x="1308884" y="396703"/>
            <a:ext cx="9720072" cy="661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cap="none" dirty="0">
                <a:solidFill>
                  <a:srgbClr val="C41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Movimientos de un sólido rígido</a:t>
            </a:r>
            <a:endParaRPr lang="es-PE" b="1" cap="none" dirty="0">
              <a:solidFill>
                <a:srgbClr val="C41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2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A66EC2-0F5A-42BD-9D3B-EC3A21A8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8</a:t>
            </a:fld>
            <a:endParaRPr lang="es-ES_tradnl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C5E190F-9874-4300-818B-A6A22C4C92BD}"/>
              </a:ext>
            </a:extLst>
          </p:cNvPr>
          <p:cNvSpPr>
            <a:spLocks noGrp="1"/>
          </p:cNvSpPr>
          <p:nvPr/>
        </p:nvSpPr>
        <p:spPr>
          <a:xfrm>
            <a:off x="712313" y="182318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419" sz="6600" b="1" dirty="0">
                <a:solidFill>
                  <a:srgbClr val="0070C0"/>
                </a:solidFill>
              </a:rPr>
              <a:t>SEGUNDA PARTE</a:t>
            </a:r>
          </a:p>
          <a:p>
            <a:pPr marL="0" indent="0">
              <a:buNone/>
            </a:pPr>
            <a:endParaRPr lang="es-419" sz="6600" b="1" dirty="0"/>
          </a:p>
          <a:p>
            <a:pPr marL="0" indent="0">
              <a:buNone/>
            </a:pPr>
            <a:r>
              <a:rPr lang="es-419" sz="4800" b="1" dirty="0">
                <a:solidFill>
                  <a:srgbClr val="C00000"/>
                </a:solidFill>
              </a:rPr>
              <a:t>Momento de inercia y dinámica de rotación</a:t>
            </a:r>
            <a:endParaRPr lang="es-PE" sz="4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889C-E23F-4A27-88E5-9E81343D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09" y="1246628"/>
            <a:ext cx="10341477" cy="1602218"/>
          </a:xfrm>
        </p:spPr>
        <p:txBody>
          <a:bodyPr>
            <a:normAutofit/>
          </a:bodyPr>
          <a:lstStyle/>
          <a:p>
            <a:r>
              <a:rPr lang="es-ES" sz="4000" b="1" cap="none" dirty="0">
                <a:solidFill>
                  <a:srgbClr val="C41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¿La rotación de un cuerpo depende de la distribución de su masa? </a:t>
            </a:r>
            <a:endParaRPr lang="es-PE" sz="4000" b="1" cap="none" dirty="0">
              <a:solidFill>
                <a:srgbClr val="C41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A78880-1671-4120-8E1E-03F3DF5B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9</a:t>
            </a:fld>
            <a:endParaRPr lang="es-ES_tradnl"/>
          </a:p>
        </p:txBody>
      </p:sp>
      <p:pic>
        <p:nvPicPr>
          <p:cNvPr id="2050" name="Picture 2" descr="Martillos | Ferreco">
            <a:extLst>
              <a:ext uri="{FF2B5EF4-FFF2-40B4-BE49-F238E27FC236}">
                <a16:creationId xmlns:a16="http://schemas.microsoft.com/office/drawing/2014/main" id="{0347AE1F-4FEC-4DDC-ADAD-AD58DA5DD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2" y="3953885"/>
            <a:ext cx="2516819" cy="25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EF7DD1-06F1-45B4-B7FC-9CA7DBB0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12" y="2696923"/>
            <a:ext cx="2965366" cy="1856319"/>
          </a:xfrm>
          <a:prstGeom prst="rect">
            <a:avLst/>
          </a:prstGeom>
        </p:spPr>
      </p:pic>
      <p:pic>
        <p:nvPicPr>
          <p:cNvPr id="2056" name="Picture 8" descr="Adoquín de piedra - Tejeras del sur">
            <a:extLst>
              <a:ext uri="{FF2B5EF4-FFF2-40B4-BE49-F238E27FC236}">
                <a16:creationId xmlns:a16="http://schemas.microsoft.com/office/drawing/2014/main" id="{6E2A6CB7-329E-4295-8EAF-D88EEC97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17" y="4751544"/>
            <a:ext cx="1856320" cy="185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▷ Balon de rugby hinchable - Disfraces El Carrusel">
            <a:extLst>
              <a:ext uri="{FF2B5EF4-FFF2-40B4-BE49-F238E27FC236}">
                <a16:creationId xmlns:a16="http://schemas.microsoft.com/office/drawing/2014/main" id="{B0C1C31D-2794-4B7B-B9EF-AE72AB0DE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369" y="3308883"/>
            <a:ext cx="2302489" cy="230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ELOTA FUTBOL FPCHPU505E">
            <a:extLst>
              <a:ext uri="{FF2B5EF4-FFF2-40B4-BE49-F238E27FC236}">
                <a16:creationId xmlns:a16="http://schemas.microsoft.com/office/drawing/2014/main" id="{2AF72C09-128A-4DBC-8254-549803305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556" y="2848846"/>
            <a:ext cx="2029866" cy="20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421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15903</TotalTime>
  <Words>732</Words>
  <Application>Microsoft Office PowerPoint</Application>
  <PresentationFormat>Panorámica</PresentationFormat>
  <Paragraphs>117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6" baseType="lpstr">
      <vt:lpstr>Algerian</vt:lpstr>
      <vt:lpstr>Arial</vt:lpstr>
      <vt:lpstr>Arial Black</vt:lpstr>
      <vt:lpstr>Arial MT</vt:lpstr>
      <vt:lpstr>Arial Narrow</vt:lpstr>
      <vt:lpstr>Calibri</vt:lpstr>
      <vt:lpstr>Cambria Math</vt:lpstr>
      <vt:lpstr>Times New Roman</vt:lpstr>
      <vt:lpstr>Tw Cen MT</vt:lpstr>
      <vt:lpstr>Tw Cen MT Condensed</vt:lpstr>
      <vt:lpstr>Wingdings</vt:lpstr>
      <vt:lpstr>Wingdings 3</vt:lpstr>
      <vt:lpstr>Integral</vt:lpstr>
      <vt:lpstr>Presentación de PowerPoint</vt:lpstr>
      <vt:lpstr>Presentación de PowerPoint</vt:lpstr>
      <vt:lpstr>CONTENIDO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¿La rotación de un cuerpo depende de la distribución de su masa?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LeyES de la rotación</vt:lpstr>
      <vt:lpstr>Presentación de PowerPoint</vt:lpstr>
      <vt:lpstr>Presentación de PowerPoint</vt:lpstr>
      <vt:lpstr>Lecciones aprendidas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JESUS ANTONIO ALVARADO HUAYHUAZ</cp:lastModifiedBy>
  <cp:revision>382</cp:revision>
  <dcterms:created xsi:type="dcterms:W3CDTF">2022-02-18T20:59:25Z</dcterms:created>
  <dcterms:modified xsi:type="dcterms:W3CDTF">2024-10-15T07:47:22Z</dcterms:modified>
</cp:coreProperties>
</file>